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6" r:id="rId2"/>
    <p:sldMasterId id="2147483662" r:id="rId3"/>
    <p:sldMasterId id="2147483686" r:id="rId4"/>
    <p:sldMasterId id="2147483676" r:id="rId5"/>
  </p:sldMasterIdLst>
  <p:notesMasterIdLst>
    <p:notesMasterId r:id="rId22"/>
  </p:notesMasterIdLst>
  <p:handoutMasterIdLst>
    <p:handoutMasterId r:id="rId23"/>
  </p:handoutMasterIdLst>
  <p:sldIdLst>
    <p:sldId id="263" r:id="rId6"/>
    <p:sldId id="270" r:id="rId7"/>
    <p:sldId id="272" r:id="rId8"/>
    <p:sldId id="271" r:id="rId9"/>
    <p:sldId id="257" r:id="rId10"/>
    <p:sldId id="264" r:id="rId11"/>
    <p:sldId id="265" r:id="rId12"/>
    <p:sldId id="266" r:id="rId13"/>
    <p:sldId id="275" r:id="rId14"/>
    <p:sldId id="267" r:id="rId15"/>
    <p:sldId id="268" r:id="rId16"/>
    <p:sldId id="259" r:id="rId17"/>
    <p:sldId id="260" r:id="rId18"/>
    <p:sldId id="273" r:id="rId19"/>
    <p:sldId id="269" r:id="rId20"/>
    <p:sldId id="274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B2B47A0-D08E-4B88-B013-DD5598A80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4F80DDD-56EB-4374-88EC-1F48274336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F0580-BFA0-4FD2-9B65-EC39992F9A01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A410FB2-84DE-4FFB-8261-6D1123EE14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4ED0D9B-BE99-4315-BCCC-6CEF7E3421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333E4-B0F3-40A5-94AA-4C33BDE577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122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30A16-A9A5-4B88-B0C1-DE336E53F2C1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AE24E-25D2-4121-B27A-CC0BE55F3F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3553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220BBA-DC35-4399-B593-46DAF65BF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715" y="1627064"/>
            <a:ext cx="6004955" cy="2387600"/>
          </a:xfrm>
        </p:spPr>
        <p:txBody>
          <a:bodyPr anchor="ctr">
            <a:noAutofit/>
          </a:bodyPr>
          <a:lstStyle>
            <a:lvl1pPr algn="l"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42980C-B64B-41D8-964C-9FF9088D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593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BCB653-4F15-48C7-87AD-765ADAE7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403840-8493-437E-98A4-39AE5AFD0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754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F1E0E65-77B5-4EEF-929B-69B8197AB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84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Alatunnisteen paikkamerkki 16">
            <a:extLst>
              <a:ext uri="{FF2B5EF4-FFF2-40B4-BE49-F238E27FC236}">
                <a16:creationId xmlns:a16="http://schemas.microsoft.com/office/drawing/2014/main" id="{6890DA7B-3546-4571-9036-F0EBD798A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17">
            <a:extLst>
              <a:ext uri="{FF2B5EF4-FFF2-40B4-BE49-F238E27FC236}">
                <a16:creationId xmlns:a16="http://schemas.microsoft.com/office/drawing/2014/main" id="{BBD89154-C0C7-470D-A1F5-9D10AC9B9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DE773B30-B74B-44A3-9A45-0DC48C0EA0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245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E4B637-5D72-4C9E-BB3F-D57ADF0D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A72F6F1-1DE1-4B66-85D3-BE8059391C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7958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5B5F644-630F-4ADA-A7C6-0DD310959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258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Alatunnisteen paikkamerkki 16">
            <a:extLst>
              <a:ext uri="{FF2B5EF4-FFF2-40B4-BE49-F238E27FC236}">
                <a16:creationId xmlns:a16="http://schemas.microsoft.com/office/drawing/2014/main" id="{4CAA9C02-827A-4231-A4A1-8423850A6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17">
            <a:extLst>
              <a:ext uri="{FF2B5EF4-FFF2-40B4-BE49-F238E27FC236}">
                <a16:creationId xmlns:a16="http://schemas.microsoft.com/office/drawing/2014/main" id="{7A0F30BF-54F3-48F0-8B86-6F0C1F87D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8C15FB6F-66E7-4779-801D-6B58AA24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5834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4ECABE-1BB6-4921-B02A-E49420512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ontserrat SemiBold" panose="00000700000000000000" pitchFamily="2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D2221AA-65CA-48E0-AC47-D77E01424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Alatunnisteen paikkamerkki 16">
            <a:extLst>
              <a:ext uri="{FF2B5EF4-FFF2-40B4-BE49-F238E27FC236}">
                <a16:creationId xmlns:a16="http://schemas.microsoft.com/office/drawing/2014/main" id="{80D5A6C1-FFA7-4BD4-AED7-C48C1B60A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7296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17">
            <a:extLst>
              <a:ext uri="{FF2B5EF4-FFF2-40B4-BE49-F238E27FC236}">
                <a16:creationId xmlns:a16="http://schemas.microsoft.com/office/drawing/2014/main" id="{7F4CA0CE-5644-49BF-AC51-AAE523A47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16F3898-3BE5-4B76-A16A-E54E621E8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4184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95B005-B709-4B06-A4FB-604665AB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8D231A-9838-4BE5-919C-90362B3B2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932"/>
            <a:ext cx="10515600" cy="3580412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Alatunnisteen paikkamerkki 16">
            <a:extLst>
              <a:ext uri="{FF2B5EF4-FFF2-40B4-BE49-F238E27FC236}">
                <a16:creationId xmlns:a16="http://schemas.microsoft.com/office/drawing/2014/main" id="{EB0DFF38-DDEC-4EC4-BFFB-A2070F924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7298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17">
            <a:extLst>
              <a:ext uri="{FF2B5EF4-FFF2-40B4-BE49-F238E27FC236}">
                <a16:creationId xmlns:a16="http://schemas.microsoft.com/office/drawing/2014/main" id="{1017E493-D16A-4E62-92CF-4573A4F6D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3603B39-F289-4987-A9B8-41ED4E901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489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C3823E-084E-4167-99C9-E1D743760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03692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736BC3-0722-438B-8A3D-397D197EA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5913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Dian numeron paikkamerkki 17">
            <a:extLst>
              <a:ext uri="{FF2B5EF4-FFF2-40B4-BE49-F238E27FC236}">
                <a16:creationId xmlns:a16="http://schemas.microsoft.com/office/drawing/2014/main" id="{ED36E26B-D924-4B00-9654-CC56452B1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F426CEA4-AF64-4E7A-85F9-206A97B83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  <p:sp>
        <p:nvSpPr>
          <p:cNvPr id="10" name="Alatunnisteen paikkamerkki 16">
            <a:extLst>
              <a:ext uri="{FF2B5EF4-FFF2-40B4-BE49-F238E27FC236}">
                <a16:creationId xmlns:a16="http://schemas.microsoft.com/office/drawing/2014/main" id="{C12E9747-A88B-46B8-901B-B44E9E8E0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7298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2894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D3240B-B6F9-4E3A-A256-BA49818C1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F01CC0-4B41-478C-AAAA-8FA91A574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0327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A62D9A1-14C6-428E-92E4-EA50FAF63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0327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Dian numeron paikkamerkki 17">
            <a:extLst>
              <a:ext uri="{FF2B5EF4-FFF2-40B4-BE49-F238E27FC236}">
                <a16:creationId xmlns:a16="http://schemas.microsoft.com/office/drawing/2014/main" id="{7DEBC510-A0DD-4DF3-9F07-105318DD3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A05EC4ED-A40D-43EF-BADF-604FC200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  <p:sp>
        <p:nvSpPr>
          <p:cNvPr id="11" name="Alatunnisteen paikkamerkki 16">
            <a:extLst>
              <a:ext uri="{FF2B5EF4-FFF2-40B4-BE49-F238E27FC236}">
                <a16:creationId xmlns:a16="http://schemas.microsoft.com/office/drawing/2014/main" id="{17AC3592-93C3-4128-AB3A-A117E7C6F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7298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6724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401A65-74AE-45A6-B5AC-BBD28DBD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2427"/>
            <a:ext cx="10515600" cy="639722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06EB08-4543-450E-AB13-F0071267D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7017"/>
            <a:ext cx="5157787" cy="733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6B6ABB6-F604-4E64-8EE8-C04F6F6F2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68937"/>
            <a:ext cx="5157787" cy="337872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3533EC-119C-48AD-9E4F-C71D62074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0247"/>
            <a:ext cx="5183188" cy="733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426C3D-3F2C-495B-8280-6CDF9B435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68938"/>
            <a:ext cx="5183188" cy="337872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17">
            <a:extLst>
              <a:ext uri="{FF2B5EF4-FFF2-40B4-BE49-F238E27FC236}">
                <a16:creationId xmlns:a16="http://schemas.microsoft.com/office/drawing/2014/main" id="{2B261C44-8D15-40A2-A06C-DC9ABA0243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A6A82520-B914-4F61-BF26-5C80E9DE29A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  <p:sp>
        <p:nvSpPr>
          <p:cNvPr id="13" name="Alatunnisteen paikkamerkki 16">
            <a:extLst>
              <a:ext uri="{FF2B5EF4-FFF2-40B4-BE49-F238E27FC236}">
                <a16:creationId xmlns:a16="http://schemas.microsoft.com/office/drawing/2014/main" id="{BABD88FD-EA77-49C9-8D28-2DF895D08DE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57298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1765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C961E3-E57C-4F0D-A884-C25177BE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3155"/>
            <a:ext cx="10515600" cy="1021278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Dian numeron paikkamerkki 17">
            <a:extLst>
              <a:ext uri="{FF2B5EF4-FFF2-40B4-BE49-F238E27FC236}">
                <a16:creationId xmlns:a16="http://schemas.microsoft.com/office/drawing/2014/main" id="{B503C049-ACD7-4F2B-8E86-2434E79B6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D12693D4-785F-45BD-A93F-A9D385CE1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  <p:sp>
        <p:nvSpPr>
          <p:cNvPr id="9" name="Alatunnisteen paikkamerkki 16">
            <a:extLst>
              <a:ext uri="{FF2B5EF4-FFF2-40B4-BE49-F238E27FC236}">
                <a16:creationId xmlns:a16="http://schemas.microsoft.com/office/drawing/2014/main" id="{C0531A5C-3D15-41B5-B7DE-4B552F990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7298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6647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17">
            <a:extLst>
              <a:ext uri="{FF2B5EF4-FFF2-40B4-BE49-F238E27FC236}">
                <a16:creationId xmlns:a16="http://schemas.microsoft.com/office/drawing/2014/main" id="{0BF4B713-813B-4810-A7B7-F5631C4F5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F066D443-A8D2-4403-9C9B-D499E1A6C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  <p:sp>
        <p:nvSpPr>
          <p:cNvPr id="8" name="Alatunnisteen paikkamerkki 16">
            <a:extLst>
              <a:ext uri="{FF2B5EF4-FFF2-40B4-BE49-F238E27FC236}">
                <a16:creationId xmlns:a16="http://schemas.microsoft.com/office/drawing/2014/main" id="{FA6E618E-E546-456D-AC7F-B81B2007E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7298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0287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BCB653-4F15-48C7-87AD-765ADAE7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403840-8493-437E-98A4-39AE5AFD0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754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F1E0E65-77B5-4EEF-929B-69B8197AB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84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Dian numeron paikkamerkki 17">
            <a:extLst>
              <a:ext uri="{FF2B5EF4-FFF2-40B4-BE49-F238E27FC236}">
                <a16:creationId xmlns:a16="http://schemas.microsoft.com/office/drawing/2014/main" id="{BBD89154-C0C7-470D-A1F5-9D10AC9B9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DE773B30-B74B-44A3-9A45-0DC48C0EA0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  <p:sp>
        <p:nvSpPr>
          <p:cNvPr id="11" name="Alatunnisteen paikkamerkki 16">
            <a:extLst>
              <a:ext uri="{FF2B5EF4-FFF2-40B4-BE49-F238E27FC236}">
                <a16:creationId xmlns:a16="http://schemas.microsoft.com/office/drawing/2014/main" id="{B440F8E6-5B04-4A6B-9930-380D32709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7298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501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220BBA-DC35-4399-B593-46DAF65BF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715" y="1627064"/>
            <a:ext cx="6004955" cy="2387600"/>
          </a:xfrm>
        </p:spPr>
        <p:txBody>
          <a:bodyPr anchor="ctr">
            <a:noAutofit/>
          </a:bodyPr>
          <a:lstStyle>
            <a:lvl1pPr algn="l"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42980C-B64B-41D8-964C-9FF9088D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5370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E4B637-5D72-4C9E-BB3F-D57ADF0D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A72F6F1-1DE1-4B66-85D3-BE8059391C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7958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5B5F644-630F-4ADA-A7C6-0DD310959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258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Dian numeron paikkamerkki 17">
            <a:extLst>
              <a:ext uri="{FF2B5EF4-FFF2-40B4-BE49-F238E27FC236}">
                <a16:creationId xmlns:a16="http://schemas.microsoft.com/office/drawing/2014/main" id="{7A0F30BF-54F3-48F0-8B86-6F0C1F87D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8C15FB6F-66E7-4779-801D-6B58AA24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  <p:sp>
        <p:nvSpPr>
          <p:cNvPr id="11" name="Alatunnisteen paikkamerkki 16">
            <a:extLst>
              <a:ext uri="{FF2B5EF4-FFF2-40B4-BE49-F238E27FC236}">
                <a16:creationId xmlns:a16="http://schemas.microsoft.com/office/drawing/2014/main" id="{EE0ECEA3-49FA-4B55-A4C4-28019E951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7298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8037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4ECABE-1BB6-4921-B02A-E49420512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ontserrat SemiBold" panose="00000700000000000000" pitchFamily="2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D2221AA-65CA-48E0-AC47-D77E01424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Alatunnisteen paikkamerkki 16">
            <a:extLst>
              <a:ext uri="{FF2B5EF4-FFF2-40B4-BE49-F238E27FC236}">
                <a16:creationId xmlns:a16="http://schemas.microsoft.com/office/drawing/2014/main" id="{35DC516A-9F7E-45F7-8626-B263EF20B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BC2A216F-5E57-4B8B-8145-FE4FABCF0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  <p:sp>
        <p:nvSpPr>
          <p:cNvPr id="12" name="Dian numeron paikkamerkki 17">
            <a:extLst>
              <a:ext uri="{FF2B5EF4-FFF2-40B4-BE49-F238E27FC236}">
                <a16:creationId xmlns:a16="http://schemas.microsoft.com/office/drawing/2014/main" id="{2596E4AE-FADB-4F9D-AFC7-2ED1AF796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2073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95B005-B709-4B06-A4FB-604665AB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8D231A-9838-4BE5-919C-90362B3B2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932"/>
            <a:ext cx="10515600" cy="3580412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Alatunnisteen paikkamerkki 16">
            <a:extLst>
              <a:ext uri="{FF2B5EF4-FFF2-40B4-BE49-F238E27FC236}">
                <a16:creationId xmlns:a16="http://schemas.microsoft.com/office/drawing/2014/main" id="{F65A34CF-2A54-4278-BA6C-2C1483F4C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5A7EEEB8-D4EE-4C56-A9EE-24BA130EC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  <p:sp>
        <p:nvSpPr>
          <p:cNvPr id="12" name="Dian numeron paikkamerkki 17">
            <a:extLst>
              <a:ext uri="{FF2B5EF4-FFF2-40B4-BE49-F238E27FC236}">
                <a16:creationId xmlns:a16="http://schemas.microsoft.com/office/drawing/2014/main" id="{9B5E5A4C-13E5-4192-A43E-EE1CEDD36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5622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C3823E-084E-4167-99C9-E1D743760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03692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736BC3-0722-438B-8A3D-397D197EA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59130"/>
            <a:ext cx="820568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Alatunnisteen paikkamerkki 16">
            <a:extLst>
              <a:ext uri="{FF2B5EF4-FFF2-40B4-BE49-F238E27FC236}">
                <a16:creationId xmlns:a16="http://schemas.microsoft.com/office/drawing/2014/main" id="{336CD92A-36FD-420F-AA1F-FE7E746E5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011682A-C0EE-47AD-A6EF-B4F2A8C77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  <p:sp>
        <p:nvSpPr>
          <p:cNvPr id="12" name="Dian numeron paikkamerkki 17">
            <a:extLst>
              <a:ext uri="{FF2B5EF4-FFF2-40B4-BE49-F238E27FC236}">
                <a16:creationId xmlns:a16="http://schemas.microsoft.com/office/drawing/2014/main" id="{FFFF68EB-9938-40B1-8375-1D00CE3AF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3226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D3240B-B6F9-4E3A-A256-BA49818C1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4347"/>
            <a:ext cx="10515600" cy="1021278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F01CC0-4B41-478C-AAAA-8FA91A574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586962" cy="380327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A62D9A1-14C6-428E-92E4-EA50FAF63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1977" y="1825625"/>
            <a:ext cx="4892373" cy="380327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Alatunnisteen paikkamerkki 16">
            <a:extLst>
              <a:ext uri="{FF2B5EF4-FFF2-40B4-BE49-F238E27FC236}">
                <a16:creationId xmlns:a16="http://schemas.microsoft.com/office/drawing/2014/main" id="{51473E48-B1DE-4025-9AF2-6F1077AB7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8D08226E-EC16-4B12-8672-FDC1966A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  <p:sp>
        <p:nvSpPr>
          <p:cNvPr id="13" name="Dian numeron paikkamerkki 17">
            <a:extLst>
              <a:ext uri="{FF2B5EF4-FFF2-40B4-BE49-F238E27FC236}">
                <a16:creationId xmlns:a16="http://schemas.microsoft.com/office/drawing/2014/main" id="{EA2AEB60-CA94-48A0-8698-DEAAAA311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5866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401A65-74AE-45A6-B5AC-BBD28DBD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2427"/>
            <a:ext cx="10515600" cy="639722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06EB08-4543-450E-AB13-F0071267D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7017"/>
            <a:ext cx="4579867" cy="733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6B6ABB6-F604-4E64-8EE8-C04F6F6F2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68937"/>
            <a:ext cx="4579867" cy="337872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3533EC-119C-48AD-9E4F-C71D62074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84731" y="1580247"/>
            <a:ext cx="4386784" cy="733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426C3D-3F2C-495B-8280-6CDF9B435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84731" y="2368938"/>
            <a:ext cx="4386784" cy="337872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Alatunnisteen paikkamerkki 16">
            <a:extLst>
              <a:ext uri="{FF2B5EF4-FFF2-40B4-BE49-F238E27FC236}">
                <a16:creationId xmlns:a16="http://schemas.microsoft.com/office/drawing/2014/main" id="{D48A4D61-B08F-43B3-B76C-DE1FE482E7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549C6FC7-909D-4F24-8394-36788A2F624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  <p:sp>
        <p:nvSpPr>
          <p:cNvPr id="15" name="Dian numeron paikkamerkki 17">
            <a:extLst>
              <a:ext uri="{FF2B5EF4-FFF2-40B4-BE49-F238E27FC236}">
                <a16:creationId xmlns:a16="http://schemas.microsoft.com/office/drawing/2014/main" id="{06ABEC02-8634-4E8C-AF0C-FA33A266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1069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C961E3-E57C-4F0D-A884-C25177BE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3155"/>
            <a:ext cx="10515600" cy="1021278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Alatunnisteen paikkamerkki 16">
            <a:extLst>
              <a:ext uri="{FF2B5EF4-FFF2-40B4-BE49-F238E27FC236}">
                <a16:creationId xmlns:a16="http://schemas.microsoft.com/office/drawing/2014/main" id="{7E2E637B-D793-4FE8-85C7-75F7FF331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A83F0144-7569-44C9-B5D2-1372C41C7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  <p:sp>
        <p:nvSpPr>
          <p:cNvPr id="11" name="Dian numeron paikkamerkki 17">
            <a:extLst>
              <a:ext uri="{FF2B5EF4-FFF2-40B4-BE49-F238E27FC236}">
                <a16:creationId xmlns:a16="http://schemas.microsoft.com/office/drawing/2014/main" id="{66A26C89-2720-4013-A8C3-A3E63A2DA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22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atunnisteen paikkamerkki 16">
            <a:extLst>
              <a:ext uri="{FF2B5EF4-FFF2-40B4-BE49-F238E27FC236}">
                <a16:creationId xmlns:a16="http://schemas.microsoft.com/office/drawing/2014/main" id="{CE3408DA-642A-4116-879F-BBC3BD4E1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8A4BDE81-45D3-4C65-AE15-B0494CEC4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  <p:sp>
        <p:nvSpPr>
          <p:cNvPr id="10" name="Dian numeron paikkamerkki 17">
            <a:extLst>
              <a:ext uri="{FF2B5EF4-FFF2-40B4-BE49-F238E27FC236}">
                <a16:creationId xmlns:a16="http://schemas.microsoft.com/office/drawing/2014/main" id="{1F0434A6-F034-46C8-A858-A2AC1ABDC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1732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BCB653-4F15-48C7-87AD-765ADAE7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11816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403840-8493-437E-98A4-39AE5AFD0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8508" y="987032"/>
            <a:ext cx="5696169" cy="4754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F1E0E65-77B5-4EEF-929B-69B8197AB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118162" cy="3684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Alatunnisteen paikkamerkki 16">
            <a:extLst>
              <a:ext uri="{FF2B5EF4-FFF2-40B4-BE49-F238E27FC236}">
                <a16:creationId xmlns:a16="http://schemas.microsoft.com/office/drawing/2014/main" id="{0BF03627-19D3-409C-B668-58C9EFBCF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721D4333-3682-4F13-AA31-23019E7CB6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  <p:sp>
        <p:nvSpPr>
          <p:cNvPr id="13" name="Dian numeron paikkamerkki 17">
            <a:extLst>
              <a:ext uri="{FF2B5EF4-FFF2-40B4-BE49-F238E27FC236}">
                <a16:creationId xmlns:a16="http://schemas.microsoft.com/office/drawing/2014/main" id="{0FDC9C5A-7C05-4E64-A5C0-C3079379A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484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E4B637-5D72-4C9E-BB3F-D57ADF0D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44521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A72F6F1-1DE1-4B66-85D3-BE8059391C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99911" y="457200"/>
            <a:ext cx="5705210" cy="4161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5B5F644-630F-4ADA-A7C6-0DD310959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445211" cy="37258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Alatunnisteen paikkamerkki 16">
            <a:extLst>
              <a:ext uri="{FF2B5EF4-FFF2-40B4-BE49-F238E27FC236}">
                <a16:creationId xmlns:a16="http://schemas.microsoft.com/office/drawing/2014/main" id="{61D895B3-4792-46AC-8B67-34915745D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DC0B46E8-9EB7-4722-B67E-434D6BAC3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  <p:sp>
        <p:nvSpPr>
          <p:cNvPr id="13" name="Dian numeron paikkamerkki 17">
            <a:extLst>
              <a:ext uri="{FF2B5EF4-FFF2-40B4-BE49-F238E27FC236}">
                <a16:creationId xmlns:a16="http://schemas.microsoft.com/office/drawing/2014/main" id="{ADD46A91-1236-4F2C-8EE6-8F61DC338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017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4ECABE-1BB6-4921-B02A-E49420512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ontserrat SemiBold" panose="00000700000000000000" pitchFamily="2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D2221AA-65CA-48E0-AC47-D77E01424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Alatunnisteen paikkamerkki 16">
            <a:extLst>
              <a:ext uri="{FF2B5EF4-FFF2-40B4-BE49-F238E27FC236}">
                <a16:creationId xmlns:a16="http://schemas.microsoft.com/office/drawing/2014/main" id="{80D5A6C1-FFA7-4BD4-AED7-C48C1B60A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17">
            <a:extLst>
              <a:ext uri="{FF2B5EF4-FFF2-40B4-BE49-F238E27FC236}">
                <a16:creationId xmlns:a16="http://schemas.microsoft.com/office/drawing/2014/main" id="{7F4CA0CE-5644-49BF-AC51-AAE523A47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16F3898-3BE5-4B76-A16A-E54E621E8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328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95B005-B709-4B06-A4FB-604665AB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8D231A-9838-4BE5-919C-90362B3B2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932"/>
            <a:ext cx="10515600" cy="3580412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Alatunnisteen paikkamerkki 16">
            <a:extLst>
              <a:ext uri="{FF2B5EF4-FFF2-40B4-BE49-F238E27FC236}">
                <a16:creationId xmlns:a16="http://schemas.microsoft.com/office/drawing/2014/main" id="{EB0DFF38-DDEC-4EC4-BFFB-A2070F924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17">
            <a:extLst>
              <a:ext uri="{FF2B5EF4-FFF2-40B4-BE49-F238E27FC236}">
                <a16:creationId xmlns:a16="http://schemas.microsoft.com/office/drawing/2014/main" id="{1017E493-D16A-4E62-92CF-4573A4F6D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3603B39-F289-4987-A9B8-41ED4E901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996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C3823E-084E-4167-99C9-E1D743760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03692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736BC3-0722-438B-8A3D-397D197EA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5913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Alatunnisteen paikkamerkki 16">
            <a:extLst>
              <a:ext uri="{FF2B5EF4-FFF2-40B4-BE49-F238E27FC236}">
                <a16:creationId xmlns:a16="http://schemas.microsoft.com/office/drawing/2014/main" id="{5BEA0137-3F13-40B7-88D7-853453976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17">
            <a:extLst>
              <a:ext uri="{FF2B5EF4-FFF2-40B4-BE49-F238E27FC236}">
                <a16:creationId xmlns:a16="http://schemas.microsoft.com/office/drawing/2014/main" id="{ED36E26B-D924-4B00-9654-CC56452B1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F426CEA4-AF64-4E7A-85F9-206A97B83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164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D3240B-B6F9-4E3A-A256-BA49818C1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F01CC0-4B41-478C-AAAA-8FA91A574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0327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A62D9A1-14C6-428E-92E4-EA50FAF63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0327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Alatunnisteen paikkamerkki 16">
            <a:extLst>
              <a:ext uri="{FF2B5EF4-FFF2-40B4-BE49-F238E27FC236}">
                <a16:creationId xmlns:a16="http://schemas.microsoft.com/office/drawing/2014/main" id="{47DB3848-BEA1-485B-ACC5-D8C03C46C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17">
            <a:extLst>
              <a:ext uri="{FF2B5EF4-FFF2-40B4-BE49-F238E27FC236}">
                <a16:creationId xmlns:a16="http://schemas.microsoft.com/office/drawing/2014/main" id="{7DEBC510-A0DD-4DF3-9F07-105318DD3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A05EC4ED-A40D-43EF-BADF-604FC200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76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401A65-74AE-45A6-B5AC-BBD28DBD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2427"/>
            <a:ext cx="10515600" cy="639722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06EB08-4543-450E-AB13-F0071267D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7017"/>
            <a:ext cx="5157787" cy="733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6B6ABB6-F604-4E64-8EE8-C04F6F6F2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68937"/>
            <a:ext cx="5157787" cy="337872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3533EC-119C-48AD-9E4F-C71D62074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0247"/>
            <a:ext cx="5183188" cy="733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426C3D-3F2C-495B-8280-6CDF9B435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68938"/>
            <a:ext cx="5183188" cy="337872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Alatunnisteen paikkamerkki 16">
            <a:extLst>
              <a:ext uri="{FF2B5EF4-FFF2-40B4-BE49-F238E27FC236}">
                <a16:creationId xmlns:a16="http://schemas.microsoft.com/office/drawing/2014/main" id="{9B44FB88-74A3-41B2-980E-E9F65EA632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Dian numeron paikkamerkki 17">
            <a:extLst>
              <a:ext uri="{FF2B5EF4-FFF2-40B4-BE49-F238E27FC236}">
                <a16:creationId xmlns:a16="http://schemas.microsoft.com/office/drawing/2014/main" id="{2B261C44-8D15-40A2-A06C-DC9ABA0243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A6A82520-B914-4F61-BF26-5C80E9DE29A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221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C961E3-E57C-4F0D-A884-C25177BE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3155"/>
            <a:ext cx="10515600" cy="1021278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Alatunnisteen paikkamerkki 16">
            <a:extLst>
              <a:ext uri="{FF2B5EF4-FFF2-40B4-BE49-F238E27FC236}">
                <a16:creationId xmlns:a16="http://schemas.microsoft.com/office/drawing/2014/main" id="{743148BA-D74C-48DF-AC27-BBA5C487B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17">
            <a:extLst>
              <a:ext uri="{FF2B5EF4-FFF2-40B4-BE49-F238E27FC236}">
                <a16:creationId xmlns:a16="http://schemas.microsoft.com/office/drawing/2014/main" id="{B503C049-ACD7-4F2B-8E86-2434E79B6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D12693D4-785F-45BD-A93F-A9D385CE1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462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16">
            <a:extLst>
              <a:ext uri="{FF2B5EF4-FFF2-40B4-BE49-F238E27FC236}">
                <a16:creationId xmlns:a16="http://schemas.microsoft.com/office/drawing/2014/main" id="{BE7FD30C-3576-4FA5-8962-F362BBFEE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17">
            <a:extLst>
              <a:ext uri="{FF2B5EF4-FFF2-40B4-BE49-F238E27FC236}">
                <a16:creationId xmlns:a16="http://schemas.microsoft.com/office/drawing/2014/main" id="{0BF4B713-813B-4810-A7B7-F5631C4F5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F066D443-A8D2-4403-9C9B-D499E1A6C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701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7.jp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04F3519-5DB4-4183-A9BB-FA65576BA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22" y="1557070"/>
            <a:ext cx="4751376" cy="2271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731B8E-272D-4F76-AA20-04BCBBA05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95304" y="6308654"/>
            <a:ext cx="945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  <p:pic>
        <p:nvPicPr>
          <p:cNvPr id="6" name="Kuva 5" descr="Kuva, joka sisältää kohteen tumma, kannettava&#10;&#10;Kuvaus luotu automaattisesti">
            <a:extLst>
              <a:ext uri="{FF2B5EF4-FFF2-40B4-BE49-F238E27FC236}">
                <a16:creationId xmlns:a16="http://schemas.microsoft.com/office/drawing/2014/main" id="{E4345FCC-888B-4C93-AECF-05BEFBF3FA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6" y="137828"/>
            <a:ext cx="3798077" cy="63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04F3519-5DB4-4183-A9BB-FA65576BA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22" y="1557070"/>
            <a:ext cx="4751376" cy="2271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731B8E-272D-4F76-AA20-04BCBBA05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95304" y="6308654"/>
            <a:ext cx="945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  <p:pic>
        <p:nvPicPr>
          <p:cNvPr id="6" name="Kuva 5" descr="Kuva, joka sisältää kohteen tumma, kannettava&#10;&#10;Kuvaus luotu automaattisesti">
            <a:extLst>
              <a:ext uri="{FF2B5EF4-FFF2-40B4-BE49-F238E27FC236}">
                <a16:creationId xmlns:a16="http://schemas.microsoft.com/office/drawing/2014/main" id="{E4345FCC-888B-4C93-AECF-05BEFBF3FA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6" y="137828"/>
            <a:ext cx="3798077" cy="63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0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5AA26EF-E9A4-4C20-A432-C2B48A0F4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7527"/>
            <a:ext cx="10515600" cy="102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818AC96-F22C-4B18-9D1A-B5793A07A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01932"/>
            <a:ext cx="10515600" cy="302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Alatunnisteen paikkamerkki 16">
            <a:extLst>
              <a:ext uri="{FF2B5EF4-FFF2-40B4-BE49-F238E27FC236}">
                <a16:creationId xmlns:a16="http://schemas.microsoft.com/office/drawing/2014/main" id="{41655675-A1B8-451A-9135-F249807EE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C061E8C8-75F8-491F-AABC-BB9900A49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E017B9-3914-4197-9AB2-53D1ACFC5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  <p:pic>
        <p:nvPicPr>
          <p:cNvPr id="8" name="Kuva 7" descr="Kuva, joka sisältää kohteen tumma, kannettava&#10;&#10;Kuvaus luotu automaattisesti">
            <a:extLst>
              <a:ext uri="{FF2B5EF4-FFF2-40B4-BE49-F238E27FC236}">
                <a16:creationId xmlns:a16="http://schemas.microsoft.com/office/drawing/2014/main" id="{39E79BB6-2E88-4309-8E34-D8760190DB6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511" y="5774962"/>
            <a:ext cx="2372200" cy="39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3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5AA26EF-E9A4-4C20-A432-C2B48A0F4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7527"/>
            <a:ext cx="10515600" cy="102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818AC96-F22C-4B18-9D1A-B5793A07A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01932"/>
            <a:ext cx="10515600" cy="302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C061E8C8-75F8-491F-AABC-BB9900A49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E017B9-3914-4197-9AB2-53D1ACFC5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  <p:pic>
        <p:nvPicPr>
          <p:cNvPr id="8" name="Kuva 7" descr="Kuva, joka sisältää kohteen tumma, kannettava&#10;&#10;Kuvaus luotu automaattisesti">
            <a:extLst>
              <a:ext uri="{FF2B5EF4-FFF2-40B4-BE49-F238E27FC236}">
                <a16:creationId xmlns:a16="http://schemas.microsoft.com/office/drawing/2014/main" id="{39E79BB6-2E88-4309-8E34-D8760190DB6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511" y="5713514"/>
            <a:ext cx="2372200" cy="397937"/>
          </a:xfrm>
          <a:prstGeom prst="rect">
            <a:avLst/>
          </a:prstGeom>
        </p:spPr>
      </p:pic>
      <p:sp>
        <p:nvSpPr>
          <p:cNvPr id="9" name="Alatunnisteen paikkamerkki 16">
            <a:extLst>
              <a:ext uri="{FF2B5EF4-FFF2-40B4-BE49-F238E27FC236}">
                <a16:creationId xmlns:a16="http://schemas.microsoft.com/office/drawing/2014/main" id="{3DA2A94D-C273-4D2D-9BAC-E445AA8DA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729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891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5AA26EF-E9A4-4C20-A432-C2B48A0F4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7527"/>
            <a:ext cx="10515600" cy="102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818AC96-F22C-4B18-9D1A-B5793A07A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01932"/>
            <a:ext cx="10515600" cy="302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Alatunnisteen paikkamerkki 16">
            <a:extLst>
              <a:ext uri="{FF2B5EF4-FFF2-40B4-BE49-F238E27FC236}">
                <a16:creationId xmlns:a16="http://schemas.microsoft.com/office/drawing/2014/main" id="{41655675-A1B8-451A-9135-F249807EE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C061E8C8-75F8-491F-AABC-BB9900A49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E017B9-3914-4197-9AB2-53D1ACFC5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14.1.2019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9E79BB6-2E88-4309-8E34-D8760190DB6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511" y="5775259"/>
            <a:ext cx="2372200" cy="39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2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avo.fi/resources/public/vetehiset/Etel%C3%A4-Savon%20kulttuuristrategialuonnos%20kommentoitavaksi.pdf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14.1.2019</a:t>
            </a:r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KULTTUURISTRATEGIA 2022 - 2025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2250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Aktiiviset yhdistykset – kunnan kulttuuriavustukset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Aktiivisimmat kulttuuriavustusten suhteen:</a:t>
            </a:r>
          </a:p>
          <a:p>
            <a:r>
              <a:rPr lang="fi-FI" dirty="0" smtClean="0"/>
              <a:t>Rantasalmen puhallinorkesteri (yhteistyösopimus)</a:t>
            </a:r>
          </a:p>
          <a:p>
            <a:r>
              <a:rPr lang="fi-FI" dirty="0" smtClean="0"/>
              <a:t>Kirjoittajayhdistys Ernesti</a:t>
            </a:r>
          </a:p>
          <a:p>
            <a:r>
              <a:rPr lang="fi-FI" dirty="0" smtClean="0"/>
              <a:t>Salmi-Sound </a:t>
            </a:r>
          </a:p>
          <a:p>
            <a:r>
              <a:rPr lang="fi-FI" dirty="0" smtClean="0"/>
              <a:t>Kotiseutuyhdistys</a:t>
            </a:r>
          </a:p>
          <a:p>
            <a:pPr marL="0" indent="0">
              <a:buNone/>
            </a:pPr>
            <a:r>
              <a:rPr lang="fi-FI" dirty="0" smtClean="0"/>
              <a:t>Muita: Kuvataideyhdistys </a:t>
            </a:r>
            <a:r>
              <a:rPr lang="fi-FI" dirty="0" err="1" smtClean="0"/>
              <a:t>RempRanta</a:t>
            </a:r>
            <a:r>
              <a:rPr lang="fi-FI" dirty="0"/>
              <a:t>, </a:t>
            </a:r>
            <a:r>
              <a:rPr lang="fi-FI" dirty="0" smtClean="0"/>
              <a:t>kyläyhdistykset,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Rakennusperintöyhdistys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8C150B-A270-48AD-9F44-8BBD5545E748}" type="slidenum">
              <a:rPr lang="fi-FI" smtClean="0"/>
              <a:t>10</a:t>
            </a:fld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14.1.2019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657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Harrastusmahdollisuuksien tuki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 smtClean="0"/>
              <a:t>LaKu</a:t>
            </a:r>
            <a:r>
              <a:rPr lang="fi-FI" dirty="0" smtClean="0"/>
              <a:t> –passi eli harrastamisen rahallinen tuki lapselle ja nuorelle (</a:t>
            </a:r>
            <a:r>
              <a:rPr lang="fi-FI" dirty="0" err="1" smtClean="0"/>
              <a:t>khall</a:t>
            </a:r>
            <a:r>
              <a:rPr lang="fi-FI" dirty="0" smtClean="0"/>
              <a:t> 30.11.2018, perintövarat)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Suomen harrastamisen mallin maksuttomat harrastukset koululaisille vuodesta 2021 alkaen yhteistyössä Varkauden kanssa (hankerahoitus)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Palvelusetelit aikuisten harrastamisen tukemiseen 1.8.2022 alkaen (1. haku viisi liikuntaryhmää kylillä)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8C150B-A270-48AD-9F44-8BBD5545E748}" type="slidenum">
              <a:rPr lang="fi-FI" smtClean="0"/>
              <a:t>11</a:t>
            </a:fld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14.1.2019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5572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Perustehtävä, kuntastrategia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”Kunnan </a:t>
            </a:r>
            <a:r>
              <a:rPr lang="fi-FI" dirty="0"/>
              <a:t>rooli elinvoiman, palveluiden, sivistyksen ja kulttuurin vahvistajana sekä hyvinvoinnin ja terveyden </a:t>
            </a:r>
            <a:r>
              <a:rPr lang="fi-FI" dirty="0" smtClean="0"/>
              <a:t>edistäjänä</a:t>
            </a:r>
            <a:r>
              <a:rPr lang="fi-FI" dirty="0"/>
              <a:t> </a:t>
            </a:r>
            <a:r>
              <a:rPr lang="fi-FI" dirty="0" smtClean="0"/>
              <a:t>korostuu.”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”Kunta </a:t>
            </a:r>
            <a:r>
              <a:rPr lang="fi-FI" dirty="0"/>
              <a:t>tähtää </a:t>
            </a:r>
            <a:r>
              <a:rPr lang="fi-FI" dirty="0" smtClean="0"/>
              <a:t>kuntalaisten </a:t>
            </a:r>
            <a:r>
              <a:rPr lang="fi-FI" dirty="0"/>
              <a:t>hyvinvoinnin ja alueen elinvoiman edistämiseen </a:t>
            </a:r>
            <a:r>
              <a:rPr lang="fi-FI" dirty="0" smtClean="0"/>
              <a:t>ja tarjoaa </a:t>
            </a:r>
            <a:r>
              <a:rPr lang="fi-FI" dirty="0"/>
              <a:t>kuntalaisille </a:t>
            </a:r>
            <a:r>
              <a:rPr lang="fi-FI" dirty="0" smtClean="0"/>
              <a:t>mahdollisuuden osallistua </a:t>
            </a:r>
            <a:r>
              <a:rPr lang="fi-FI" dirty="0"/>
              <a:t>ja </a:t>
            </a:r>
            <a:r>
              <a:rPr lang="fi-FI" dirty="0" smtClean="0"/>
              <a:t>vaikuttaa.”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8C150B-A270-48AD-9F44-8BBD5545E748}" type="slidenum">
              <a:rPr lang="fi-FI" smtClean="0"/>
              <a:t>12</a:t>
            </a:fld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46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Visio 2030 kuntastrategia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fi-FI" dirty="0" smtClean="0"/>
          </a:p>
          <a:p>
            <a:pPr>
              <a:buFontTx/>
              <a:buChar char="-"/>
            </a:pPr>
            <a:r>
              <a:rPr lang="fi-FI" dirty="0" smtClean="0"/>
              <a:t>Viihtyisä ympäristö, elävä kunta!</a:t>
            </a:r>
          </a:p>
          <a:p>
            <a:pPr marL="0" indent="0">
              <a:buNone/>
            </a:pPr>
            <a:endParaRPr lang="fi-FI" dirty="0" smtClean="0"/>
          </a:p>
          <a:p>
            <a:pPr>
              <a:buFontTx/>
              <a:buChar char="-"/>
            </a:pPr>
            <a:r>
              <a:rPr lang="fi-FI" dirty="0" smtClean="0"/>
              <a:t>Monipuoliset </a:t>
            </a:r>
            <a:r>
              <a:rPr lang="fi-FI" dirty="0"/>
              <a:t>ympärivuotiset </a:t>
            </a:r>
            <a:r>
              <a:rPr lang="fi-FI" dirty="0" smtClean="0"/>
              <a:t>harrastusmahdollisuudet!</a:t>
            </a:r>
          </a:p>
          <a:p>
            <a:pPr marL="0" indent="0">
              <a:buNone/>
            </a:pPr>
            <a:endParaRPr lang="fi-FI" dirty="0" smtClean="0"/>
          </a:p>
          <a:p>
            <a:pPr>
              <a:buFontTx/>
              <a:buChar char="-"/>
            </a:pPr>
            <a:r>
              <a:rPr lang="fi-FI" dirty="0" smtClean="0"/>
              <a:t>Yhteisöllisyys ja osallistaminen!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8C150B-A270-48AD-9F44-8BBD5545E748}" type="slidenum">
              <a:rPr lang="fi-FI" smtClean="0"/>
              <a:t>13</a:t>
            </a:fld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95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Visio 2030 Etelä-Savon kulttuuristrategia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fi-FI" dirty="0" smtClean="0"/>
          </a:p>
          <a:p>
            <a:r>
              <a:rPr lang="fi-FI" dirty="0" smtClean="0"/>
              <a:t>Kulttuurista kestävää muutosvoimaa Etelä-Savoon</a:t>
            </a:r>
          </a:p>
          <a:p>
            <a:pPr marL="0" indent="0">
              <a:buNone/>
            </a:pPr>
            <a:endParaRPr lang="fi-FI" dirty="0" smtClean="0"/>
          </a:p>
          <a:p>
            <a:pPr lvl="1"/>
            <a:r>
              <a:rPr lang="fi-FI" dirty="0" smtClean="0"/>
              <a:t>Kulttuurinen osallisuus ja kulttuurihyvinvointi osana hyvää elämää</a:t>
            </a:r>
          </a:p>
          <a:p>
            <a:pPr lvl="1"/>
            <a:r>
              <a:rPr lang="fi-FI" dirty="0" smtClean="0"/>
              <a:t>Kulttuuri, taide ja luovat alat merkityksellinen elinkeino ja elinvoiman lähde</a:t>
            </a:r>
          </a:p>
          <a:p>
            <a:pPr lvl="1"/>
            <a:r>
              <a:rPr lang="fi-FI" dirty="0" smtClean="0"/>
              <a:t>Aktiivinen yhteistyö ja avoin viestintä kulttuurin ja taiteen kukoistukseen</a:t>
            </a:r>
          </a:p>
          <a:p>
            <a:pPr lvl="1"/>
            <a:endParaRPr lang="fi-FI" dirty="0" smtClean="0"/>
          </a:p>
          <a:p>
            <a:r>
              <a:rPr lang="fi-FI" dirty="0"/>
              <a:t>Ks. </a:t>
            </a:r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www.esavo.fi/resources/public/vetehiset/Etel%C3%A4-Savon%20kulttuuristrategialuonnos%20kommentoitavaksi.pdf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8C150B-A270-48AD-9F44-8BBD5545E748}" type="slidenum">
              <a:rPr lang="fi-FI" smtClean="0"/>
              <a:t>14</a:t>
            </a:fld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14.1.2019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2520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Strategia 2025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754818"/>
              </p:ext>
            </p:extLst>
          </p:nvPr>
        </p:nvGraphicFramePr>
        <p:xfrm>
          <a:off x="562778" y="1754400"/>
          <a:ext cx="10515600" cy="5578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79808604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05296631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808180320"/>
                    </a:ext>
                  </a:extLst>
                </a:gridCol>
              </a:tblGrid>
              <a:tr h="365971">
                <a:tc>
                  <a:txBody>
                    <a:bodyPr/>
                    <a:lstStyle/>
                    <a:p>
                      <a:r>
                        <a:rPr lang="fi-FI" dirty="0" smtClean="0"/>
                        <a:t>Toiminto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Strategiset</a:t>
                      </a:r>
                      <a:r>
                        <a:rPr lang="fi-FI" baseline="0" dirty="0" smtClean="0"/>
                        <a:t> mittarit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Strategiset avaukset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513796"/>
                  </a:ext>
                </a:extLst>
              </a:tr>
              <a:tr h="631676">
                <a:tc>
                  <a:txBody>
                    <a:bodyPr/>
                    <a:lstStyle/>
                    <a:p>
                      <a:r>
                        <a:rPr lang="fi-FI" dirty="0" smtClean="0"/>
                        <a:t>Kirjasto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Käyttäjämäärä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Kunnan oma palvelutuotanto </a:t>
                      </a:r>
                      <a:r>
                        <a:rPr lang="fi-FI" dirty="0" smtClean="0">
                          <a:sym typeface="Wingdings" panose="05000000000000000000" pitchFamily="2" charset="2"/>
                        </a:rPr>
                        <a:t> laaja alueellinen yhteistyö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098154"/>
                  </a:ext>
                </a:extLst>
              </a:tr>
              <a:tr h="631676">
                <a:tc>
                  <a:txBody>
                    <a:bodyPr/>
                    <a:lstStyle/>
                    <a:p>
                      <a:r>
                        <a:rPr lang="fi-FI" dirty="0" smtClean="0"/>
                        <a:t>Lukion musiikkiteatterilinja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aseline="0" dirty="0" smtClean="0"/>
                        <a:t>Opiskelijalukumäärä musikaalilaiset/kaikki lukiolaiset 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Opiskelijarekrytointi ulkomailta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693310"/>
                  </a:ext>
                </a:extLst>
              </a:tr>
              <a:tr h="365971">
                <a:tc>
                  <a:txBody>
                    <a:bodyPr/>
                    <a:lstStyle/>
                    <a:p>
                      <a:r>
                        <a:rPr lang="fi-FI" dirty="0" smtClean="0"/>
                        <a:t>Kansalaisopisto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Opiskelijamäärä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00B050"/>
                          </a:solidFill>
                        </a:rPr>
                        <a:t>Kurssitarjonnan laajentaminen</a:t>
                      </a:r>
                      <a:endParaRPr lang="fi-FI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362159"/>
                  </a:ext>
                </a:extLst>
              </a:tr>
              <a:tr h="365971">
                <a:tc>
                  <a:txBody>
                    <a:bodyPr/>
                    <a:lstStyle/>
                    <a:p>
                      <a:r>
                        <a:rPr lang="fi-FI" dirty="0" smtClean="0"/>
                        <a:t>Aktiiviset yhdistykset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Lukumäärä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>
                          <a:solidFill>
                            <a:srgbClr val="00B050"/>
                          </a:solidFill>
                        </a:rPr>
                        <a:t>Vapaaehtoistoiminta uuteen nousuun – </a:t>
                      </a:r>
                      <a:r>
                        <a:rPr lang="fi-FI" dirty="0" err="1" smtClean="0">
                          <a:solidFill>
                            <a:srgbClr val="00B050"/>
                          </a:solidFill>
                        </a:rPr>
                        <a:t>aktivaattori</a:t>
                      </a:r>
                      <a:r>
                        <a:rPr lang="fi-FI" dirty="0" smtClean="0">
                          <a:solidFill>
                            <a:srgbClr val="00B050"/>
                          </a:solidFill>
                        </a:rPr>
                        <a:t> tarvitaan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87007"/>
                  </a:ext>
                </a:extLst>
              </a:tr>
              <a:tr h="1985266">
                <a:tc>
                  <a:txBody>
                    <a:bodyPr/>
                    <a:lstStyle/>
                    <a:p>
                      <a:r>
                        <a:rPr lang="fi-FI" dirty="0" smtClean="0"/>
                        <a:t>Harrastusmahdollisuudet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LaKu</a:t>
                      </a:r>
                      <a:r>
                        <a:rPr lang="fi-FI" dirty="0" smtClean="0"/>
                        <a:t>-passien lkm (lapset ja nuoret)</a:t>
                      </a:r>
                    </a:p>
                    <a:p>
                      <a:r>
                        <a:rPr lang="fi-FI" dirty="0" smtClean="0"/>
                        <a:t>Suomen harrastamisen malli kulttuuriryhmät ja lasten lkm/kaikki ryhmät ja lkm</a:t>
                      </a:r>
                    </a:p>
                    <a:p>
                      <a:r>
                        <a:rPr lang="fi-FI" dirty="0" smtClean="0"/>
                        <a:t>Palvelusetelien</a:t>
                      </a:r>
                      <a:r>
                        <a:rPr lang="fi-FI" baseline="0" dirty="0" smtClean="0"/>
                        <a:t> lukumäärä (aikuiset)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Osallistava budjetointi: palvelusetelit</a:t>
                      </a:r>
                      <a:r>
                        <a:rPr lang="fi-FI" baseline="0" dirty="0" smtClean="0"/>
                        <a:t> aikuisten harrastamiseen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827413"/>
                  </a:ext>
                </a:extLst>
              </a:tr>
              <a:tr h="365971"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00B050"/>
                          </a:solidFill>
                        </a:rPr>
                        <a:t>Museo, muistomerkit, kotiseutuarkisto ja kulttuuriperintö </a:t>
                      </a:r>
                      <a:endParaRPr lang="fi-FI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Työntekijä: </a:t>
                      </a:r>
                      <a:r>
                        <a:rPr lang="fi-FI" dirty="0" smtClean="0">
                          <a:solidFill>
                            <a:srgbClr val="00B050"/>
                          </a:solidFill>
                        </a:rPr>
                        <a:t>hyvinvointikoordinaattori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smtClean="0"/>
                        <a:t>(mm. hankehaut)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315398"/>
                  </a:ext>
                </a:extLst>
              </a:tr>
            </a:tbl>
          </a:graphicData>
        </a:graphic>
      </p:graphicFrame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8C150B-A270-48AD-9F44-8BBD5545E748}" type="slidenum">
              <a:rPr lang="fi-FI" smtClean="0"/>
              <a:t>15</a:t>
            </a:fld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14.1.2019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8684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Tavoitteet </a:t>
            </a:r>
            <a:r>
              <a:rPr lang="fi-FI" smtClean="0"/>
              <a:t>sivistyksen toimialan ulkopuolella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760437"/>
              </p:ext>
            </p:extLst>
          </p:nvPr>
        </p:nvGraphicFramePr>
        <p:xfrm>
          <a:off x="838200" y="2101850"/>
          <a:ext cx="105156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4244688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3601025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540471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Toiminto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Strategiset</a:t>
                      </a:r>
                      <a:r>
                        <a:rPr lang="fi-FI" baseline="0" dirty="0" smtClean="0"/>
                        <a:t> mittarit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Strategiset avaukset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821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Taide- ja kulttuuritoiminta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sosiaali</a:t>
                      </a:r>
                      <a:r>
                        <a:rPr lang="fi-FI" baseline="0" dirty="0" smtClean="0"/>
                        <a:t>- ja terveyspalveluissa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381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Taide</a:t>
                      </a:r>
                      <a:r>
                        <a:rPr lang="fi-FI" baseline="0" dirty="0" smtClean="0"/>
                        <a:t> r</a:t>
                      </a:r>
                      <a:r>
                        <a:rPr lang="fi-FI" dirty="0" smtClean="0"/>
                        <a:t>akennus- ja kunnostushankkeissa ja kunnan tiloissa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Prosenttiperiaate</a:t>
                      </a:r>
                    </a:p>
                    <a:p>
                      <a:endParaRPr lang="fi-FI" dirty="0" smtClean="0"/>
                    </a:p>
                    <a:p>
                      <a:r>
                        <a:rPr lang="fi-FI" dirty="0" smtClean="0"/>
                        <a:t>Tyhjät</a:t>
                      </a:r>
                      <a:r>
                        <a:rPr lang="fi-FI" baseline="0" dirty="0" smtClean="0"/>
                        <a:t> tilat taidetoimijoiden </a:t>
                      </a:r>
                      <a:r>
                        <a:rPr lang="fi-FI" baseline="0" dirty="0" smtClean="0"/>
                        <a:t>käyttöön </a:t>
                      </a:r>
                      <a:r>
                        <a:rPr lang="fi-FI" baseline="0" dirty="0" smtClean="0">
                          <a:solidFill>
                            <a:srgbClr val="00B050"/>
                          </a:solidFill>
                        </a:rPr>
                        <a:t>(kuntalaisolohuone)</a:t>
                      </a:r>
                    </a:p>
                    <a:p>
                      <a:endParaRPr lang="fi-FI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fi-FI" baseline="0" smtClean="0">
                          <a:solidFill>
                            <a:srgbClr val="00B050"/>
                          </a:solidFill>
                        </a:rPr>
                        <a:t>Kulttuuria torille!</a:t>
                      </a:r>
                      <a:endParaRPr lang="fi-FI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38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Luovan</a:t>
                      </a:r>
                      <a:r>
                        <a:rPr lang="fi-FI" baseline="0" dirty="0" smtClean="0"/>
                        <a:t> alan edistäminen elinkeinona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Henkilöstön</a:t>
                      </a:r>
                      <a:r>
                        <a:rPr lang="fi-FI" baseline="0" dirty="0" smtClean="0"/>
                        <a:t>, palkittavien, yhteistyökumppanien ym. muistaminen luovan alan ammattilaisten palveluilla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74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Kulttuurimatkailun edistäminen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Leirikoulutoiminnan markkinointiin osallistuminen</a:t>
                      </a:r>
                    </a:p>
                    <a:p>
                      <a:endParaRPr lang="fi-FI" dirty="0" smtClean="0"/>
                    </a:p>
                    <a:p>
                      <a:r>
                        <a:rPr lang="fi-FI" dirty="0" smtClean="0"/>
                        <a:t>Musiikkileikkipuisto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192523"/>
                  </a:ext>
                </a:extLst>
              </a:tr>
            </a:tbl>
          </a:graphicData>
        </a:graphic>
      </p:graphicFrame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8C150B-A270-48AD-9F44-8BBD5545E748}" type="slidenum">
              <a:rPr lang="fi-FI" smtClean="0"/>
              <a:t>16</a:t>
            </a:fld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14.1.2019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700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Tilannekuva ja </a:t>
            </a:r>
            <a:r>
              <a:rPr lang="fi-FI" dirty="0" smtClean="0"/>
              <a:t>näkymät, TEA-viisari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864" y="2101850"/>
            <a:ext cx="6400271" cy="3579813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8C150B-A270-48AD-9F44-8BBD5545E748}" type="slidenum">
              <a:rPr lang="fi-FI" smtClean="0"/>
              <a:t>2</a:t>
            </a:fld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14.1.2019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728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8907" y="1513114"/>
            <a:ext cx="9064407" cy="4539343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8C150B-A270-48AD-9F44-8BBD5545E748}" type="slidenum">
              <a:rPr lang="fi-FI" smtClean="0"/>
              <a:t>3</a:t>
            </a:fld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14.1.2019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785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TEA –viisari: Lasten ja nuorten kulttuuriharrastukset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398" y="2754086"/>
            <a:ext cx="10247602" cy="2841171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8C150B-A270-48AD-9F44-8BBD5545E748}" type="slidenum">
              <a:rPr lang="fi-FI" smtClean="0"/>
              <a:t>4</a:t>
            </a:fld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14.1.2019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627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Tilannekuva ja näkymät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Kirjasto </a:t>
            </a:r>
          </a:p>
          <a:p>
            <a:r>
              <a:rPr lang="fi-FI" dirty="0"/>
              <a:t>Lukion </a:t>
            </a:r>
            <a:r>
              <a:rPr lang="fi-FI" dirty="0" smtClean="0"/>
              <a:t>musiikkiteatterilinja</a:t>
            </a:r>
          </a:p>
          <a:p>
            <a:r>
              <a:rPr lang="fi-FI" dirty="0" smtClean="0"/>
              <a:t>Kansalaisopisto</a:t>
            </a:r>
          </a:p>
          <a:p>
            <a:r>
              <a:rPr lang="fi-FI" dirty="0" smtClean="0">
                <a:solidFill>
                  <a:srgbClr val="00B050"/>
                </a:solidFill>
              </a:rPr>
              <a:t>Museo, muistomerkit ja kulttuuriperintö</a:t>
            </a:r>
          </a:p>
          <a:p>
            <a:r>
              <a:rPr lang="fi-FI" dirty="0" smtClean="0"/>
              <a:t>Aktiiviset yhdistykset – kunnan kulttuuriavustukset</a:t>
            </a:r>
          </a:p>
          <a:p>
            <a:r>
              <a:rPr lang="fi-FI" dirty="0" smtClean="0"/>
              <a:t>Harrastusmahdollisuuksien tukeminen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8C150B-A270-48AD-9F44-8BBD5545E748}" type="slidenum">
              <a:rPr lang="fi-FI" smtClean="0"/>
              <a:t>5</a:t>
            </a:fld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68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Toenperä</a:t>
            </a:r>
            <a:r>
              <a:rPr lang="fi-FI" dirty="0" smtClean="0"/>
              <a:t> –yhteistyöstä itsenäiseen kirjastoon</a:t>
            </a:r>
          </a:p>
          <a:p>
            <a:r>
              <a:rPr lang="fi-FI" dirty="0" smtClean="0"/>
              <a:t>Kirjastoautoyhteistyö jatkuu: Juva ja Joroinen ostavat palvelun Rantasalmelta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8C150B-A270-48AD-9F44-8BBD5545E748}" type="slidenum">
              <a:rPr lang="fi-FI" smtClean="0"/>
              <a:t>6</a:t>
            </a:fld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14.1.2019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4861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Lukion musiikkiteatterilinja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Musikaaliproduktiossa on vuosittain mukana noin 20 lukiolaista. </a:t>
            </a:r>
            <a:r>
              <a:rPr lang="fi-FI" dirty="0" err="1" smtClean="0"/>
              <a:t>Screamhill</a:t>
            </a:r>
            <a:r>
              <a:rPr lang="fi-FI" dirty="0" smtClean="0"/>
              <a:t> 17 </a:t>
            </a:r>
            <a:r>
              <a:rPr lang="fi-FI" dirty="0"/>
              <a:t>lukiolaista/ kaikki harrastajat </a:t>
            </a:r>
            <a:r>
              <a:rPr lang="fi-FI" dirty="0" smtClean="0"/>
              <a:t>34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Musiikkiteatterilinja on tuonut Rantasalmelle useita ulkopaikkakuntalaisia opiskelijoita, mutta koronan seurauksena virta on heikentynyt, koska esitykset eivät ole toteutuneet normaalisti ja markkinointi siten kärsinyt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Tehokkainta markkinointia ovat oppilasryhmäesitykset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8C150B-A270-48AD-9F44-8BBD5545E748}" type="slidenum">
              <a:rPr lang="fi-FI" smtClean="0"/>
              <a:t>7</a:t>
            </a:fld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14.1.2019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8769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Kansalaisopisto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Säästöjen ja koronan seurauksena opetustuntimäärä laskenut: </a:t>
            </a:r>
          </a:p>
          <a:p>
            <a:pPr lvl="1"/>
            <a:r>
              <a:rPr lang="fi-FI" dirty="0"/>
              <a:t>2019: </a:t>
            </a:r>
            <a:r>
              <a:rPr lang="fi-FI" dirty="0" smtClean="0"/>
              <a:t>4881h			650 opiskelijaa (tuloksellinen vuosi!)</a:t>
            </a:r>
            <a:endParaRPr lang="fi-FI" dirty="0"/>
          </a:p>
          <a:p>
            <a:pPr lvl="1"/>
            <a:r>
              <a:rPr lang="fi-FI" dirty="0"/>
              <a:t>2020: </a:t>
            </a:r>
            <a:r>
              <a:rPr lang="fi-FI" dirty="0" smtClean="0"/>
              <a:t>3950h</a:t>
            </a:r>
            <a:endParaRPr lang="fi-FI" dirty="0"/>
          </a:p>
          <a:p>
            <a:pPr lvl="1"/>
            <a:r>
              <a:rPr lang="fi-FI" dirty="0"/>
              <a:t>2021: </a:t>
            </a:r>
            <a:r>
              <a:rPr lang="fi-FI" dirty="0" smtClean="0"/>
              <a:t>3830h			485 opiskelijaa</a:t>
            </a:r>
            <a:endParaRPr lang="fi-FI" dirty="0"/>
          </a:p>
          <a:p>
            <a:pPr lvl="1"/>
            <a:r>
              <a:rPr lang="fi-FI" dirty="0"/>
              <a:t>2022: </a:t>
            </a:r>
            <a:r>
              <a:rPr lang="fi-FI" dirty="0" smtClean="0"/>
              <a:t>4135h </a:t>
            </a:r>
            <a:r>
              <a:rPr lang="fi-FI" dirty="0"/>
              <a:t>(arvio</a:t>
            </a:r>
            <a:r>
              <a:rPr lang="fi-FI" dirty="0" smtClean="0"/>
              <a:t>)</a:t>
            </a:r>
          </a:p>
          <a:p>
            <a:pPr lvl="1"/>
            <a:r>
              <a:rPr lang="fi-FI" dirty="0" smtClean="0"/>
              <a:t>Luvut sisältävät VOS- tunnit ja myyntikurssit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 smtClean="0"/>
              <a:t>Vuodesta 2020 pitkäaikaisten ja suosittujen kurssien ylläpito</a:t>
            </a:r>
            <a:endParaRPr lang="fi-FI" dirty="0"/>
          </a:p>
          <a:p>
            <a:r>
              <a:rPr lang="fi-FI" dirty="0" smtClean="0"/>
              <a:t>Tarkastuslautakunta 2021 huolissaan vähenneestä resurssista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8C150B-A270-48AD-9F44-8BBD5545E748}" type="slidenum">
              <a:rPr lang="fi-FI" smtClean="0"/>
              <a:t>8</a:t>
            </a:fld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14.1.2019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118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>
                <a:solidFill>
                  <a:srgbClr val="00B050"/>
                </a:solidFill>
              </a:rPr>
              <a:t>Museo, muistomerkit, kotiseutu-arkisto ja kulttuuriperintö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Kesämuseo </a:t>
            </a:r>
          </a:p>
          <a:p>
            <a:pPr lvl="1"/>
            <a:r>
              <a:rPr lang="fi-FI" dirty="0" smtClean="0"/>
              <a:t>Aukioloajan (kesäkuun puoliväli – koulun alku) asiakaspalvelu </a:t>
            </a:r>
            <a:r>
              <a:rPr lang="fi-FI" dirty="0"/>
              <a:t>ostopalveluna </a:t>
            </a:r>
            <a:r>
              <a:rPr lang="fi-FI" dirty="0" smtClean="0"/>
              <a:t>4H</a:t>
            </a:r>
          </a:p>
          <a:p>
            <a:pPr lvl="1"/>
            <a:r>
              <a:rPr lang="fi-FI" dirty="0" smtClean="0"/>
              <a:t>Kunnostustyöt hankeavustuksin (sis. koulukuraattorin 10% työaika kulttuuritoimelle)</a:t>
            </a:r>
            <a:endParaRPr lang="fi-FI" dirty="0"/>
          </a:p>
          <a:p>
            <a:pPr lvl="1"/>
            <a:endParaRPr lang="fi-FI" dirty="0" smtClean="0"/>
          </a:p>
          <a:p>
            <a:r>
              <a:rPr lang="fi-FI" dirty="0" smtClean="0"/>
              <a:t>Muistomerkit: ylläpito kulttuuriavustuksin</a:t>
            </a:r>
          </a:p>
          <a:p>
            <a:r>
              <a:rPr lang="fi-FI" dirty="0" smtClean="0"/>
              <a:t>Kotiseutuarkisto: ylläpito koulukuraattori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8C150B-A270-48AD-9F44-8BBD5545E748}" type="slidenum">
              <a:rPr lang="fi-FI" smtClean="0"/>
              <a:t>9</a:t>
            </a:fld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14.1.2019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3985483"/>
      </p:ext>
    </p:extLst>
  </p:cSld>
  <p:clrMapOvr>
    <a:masterClrMapping/>
  </p:clrMapOvr>
</p:sld>
</file>

<file path=ppt/theme/theme1.xml><?xml version="1.0" encoding="utf-8"?>
<a:theme xmlns:a="http://schemas.openxmlformats.org/drawingml/2006/main" name="1_rantasalmi3">
  <a:themeElements>
    <a:clrScheme name="Rantasalmi">
      <a:dk1>
        <a:srgbClr val="000000"/>
      </a:dk1>
      <a:lt1>
        <a:srgbClr val="FFFFFF"/>
      </a:lt1>
      <a:dk2>
        <a:srgbClr val="136996"/>
      </a:dk2>
      <a:lt2>
        <a:srgbClr val="FFFFFF"/>
      </a:lt2>
      <a:accent1>
        <a:srgbClr val="659DBB"/>
      </a:accent1>
      <a:accent2>
        <a:srgbClr val="A4C45E"/>
      </a:accent2>
      <a:accent3>
        <a:srgbClr val="ABCBDA"/>
      </a:accent3>
      <a:accent4>
        <a:srgbClr val="C4D996"/>
      </a:accent4>
      <a:accent5>
        <a:srgbClr val="EBEEFD"/>
      </a:accent5>
      <a:accent6>
        <a:srgbClr val="DFEAC7"/>
      </a:accent6>
      <a:hlink>
        <a:srgbClr val="A4C45E"/>
      </a:hlink>
      <a:folHlink>
        <a:srgbClr val="ABCBDA"/>
      </a:folHlink>
    </a:clrScheme>
    <a:fontScheme name="Mukautettu 1">
      <a:majorFont>
        <a:latin typeface="Montserrat SemiBold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22E347BC-7610-49CF-9733-9323C45254BA}" vid="{E2B955AA-774E-4437-A44A-3D51E2F5D878}"/>
    </a:ext>
  </a:extLst>
</a:theme>
</file>

<file path=ppt/theme/theme2.xml><?xml version="1.0" encoding="utf-8"?>
<a:theme xmlns:a="http://schemas.openxmlformats.org/drawingml/2006/main" name="2_rantasalmi3">
  <a:themeElements>
    <a:clrScheme name="Rantasalmi">
      <a:dk1>
        <a:srgbClr val="000000"/>
      </a:dk1>
      <a:lt1>
        <a:srgbClr val="FFFFFF"/>
      </a:lt1>
      <a:dk2>
        <a:srgbClr val="136996"/>
      </a:dk2>
      <a:lt2>
        <a:srgbClr val="FFFFFF"/>
      </a:lt2>
      <a:accent1>
        <a:srgbClr val="659DBB"/>
      </a:accent1>
      <a:accent2>
        <a:srgbClr val="A4C45E"/>
      </a:accent2>
      <a:accent3>
        <a:srgbClr val="ABCBDA"/>
      </a:accent3>
      <a:accent4>
        <a:srgbClr val="C4D996"/>
      </a:accent4>
      <a:accent5>
        <a:srgbClr val="EBEEFD"/>
      </a:accent5>
      <a:accent6>
        <a:srgbClr val="DFEAC7"/>
      </a:accent6>
      <a:hlink>
        <a:srgbClr val="A4C45E"/>
      </a:hlink>
      <a:folHlink>
        <a:srgbClr val="ABCBDA"/>
      </a:folHlink>
    </a:clrScheme>
    <a:fontScheme name="Mukautettu 1">
      <a:majorFont>
        <a:latin typeface="Montserrat SemiBold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22E347BC-7610-49CF-9733-9323C45254BA}" vid="{7DACF4DB-4349-4903-BD55-31FD434EBD60}"/>
    </a:ext>
  </a:extLst>
</a:theme>
</file>

<file path=ppt/theme/theme3.xml><?xml version="1.0" encoding="utf-8"?>
<a:theme xmlns:a="http://schemas.openxmlformats.org/drawingml/2006/main" name="1_Office-teema">
  <a:themeElements>
    <a:clrScheme name="Rantasalmi">
      <a:dk1>
        <a:srgbClr val="000000"/>
      </a:dk1>
      <a:lt1>
        <a:srgbClr val="FFFFFF"/>
      </a:lt1>
      <a:dk2>
        <a:srgbClr val="136996"/>
      </a:dk2>
      <a:lt2>
        <a:srgbClr val="FFFFFF"/>
      </a:lt2>
      <a:accent1>
        <a:srgbClr val="659DBB"/>
      </a:accent1>
      <a:accent2>
        <a:srgbClr val="A4C45E"/>
      </a:accent2>
      <a:accent3>
        <a:srgbClr val="ABCBDA"/>
      </a:accent3>
      <a:accent4>
        <a:srgbClr val="C4D996"/>
      </a:accent4>
      <a:accent5>
        <a:srgbClr val="E6F7FF"/>
      </a:accent5>
      <a:accent6>
        <a:srgbClr val="DFEAC7"/>
      </a:accent6>
      <a:hlink>
        <a:srgbClr val="A4C45E"/>
      </a:hlink>
      <a:folHlink>
        <a:srgbClr val="ABCBDA"/>
      </a:folHlink>
    </a:clrScheme>
    <a:fontScheme name="Mukautettu 2">
      <a:majorFont>
        <a:latin typeface="Catamaran SemiBold"/>
        <a:ea typeface=""/>
        <a:cs typeface=""/>
      </a:majorFont>
      <a:minorFont>
        <a:latin typeface="Catamaran Light"/>
        <a:ea typeface=""/>
        <a:cs typeface="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22E347BC-7610-49CF-9733-9323C45254BA}" vid="{49A06E8E-1BA7-4C90-8C58-05654D822879}"/>
    </a:ext>
  </a:extLst>
</a:theme>
</file>

<file path=ppt/theme/theme4.xml><?xml version="1.0" encoding="utf-8"?>
<a:theme xmlns:a="http://schemas.openxmlformats.org/drawingml/2006/main" name="3_Office-teema">
  <a:themeElements>
    <a:clrScheme name="Rantasalmi">
      <a:dk1>
        <a:srgbClr val="000000"/>
      </a:dk1>
      <a:lt1>
        <a:srgbClr val="FFFFFF"/>
      </a:lt1>
      <a:dk2>
        <a:srgbClr val="136996"/>
      </a:dk2>
      <a:lt2>
        <a:srgbClr val="FFFFFF"/>
      </a:lt2>
      <a:accent1>
        <a:srgbClr val="659DBB"/>
      </a:accent1>
      <a:accent2>
        <a:srgbClr val="A4C45E"/>
      </a:accent2>
      <a:accent3>
        <a:srgbClr val="ABCBDA"/>
      </a:accent3>
      <a:accent4>
        <a:srgbClr val="C4D996"/>
      </a:accent4>
      <a:accent5>
        <a:srgbClr val="E6F7FF"/>
      </a:accent5>
      <a:accent6>
        <a:srgbClr val="DFEAC7"/>
      </a:accent6>
      <a:hlink>
        <a:srgbClr val="A4C45E"/>
      </a:hlink>
      <a:folHlink>
        <a:srgbClr val="ABCBDA"/>
      </a:folHlink>
    </a:clrScheme>
    <a:fontScheme name="Mukautettu 2">
      <a:majorFont>
        <a:latin typeface="Catamaran SemiBold"/>
        <a:ea typeface=""/>
        <a:cs typeface=""/>
      </a:majorFont>
      <a:minorFont>
        <a:latin typeface="Catamaran Light"/>
        <a:ea typeface=""/>
        <a:cs typeface="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22E347BC-7610-49CF-9733-9323C45254BA}" vid="{A9CC6943-A62C-466B-869D-BAD862033131}"/>
    </a:ext>
  </a:extLst>
</a:theme>
</file>

<file path=ppt/theme/theme5.xml><?xml version="1.0" encoding="utf-8"?>
<a:theme xmlns:a="http://schemas.openxmlformats.org/drawingml/2006/main" name="2_Office-teema">
  <a:themeElements>
    <a:clrScheme name="Rantasalmi">
      <a:dk1>
        <a:srgbClr val="000000"/>
      </a:dk1>
      <a:lt1>
        <a:srgbClr val="FFFFFF"/>
      </a:lt1>
      <a:dk2>
        <a:srgbClr val="136996"/>
      </a:dk2>
      <a:lt2>
        <a:srgbClr val="FFFFFF"/>
      </a:lt2>
      <a:accent1>
        <a:srgbClr val="659DBB"/>
      </a:accent1>
      <a:accent2>
        <a:srgbClr val="A4C45E"/>
      </a:accent2>
      <a:accent3>
        <a:srgbClr val="ABCBDA"/>
      </a:accent3>
      <a:accent4>
        <a:srgbClr val="C4D996"/>
      </a:accent4>
      <a:accent5>
        <a:srgbClr val="E6F7FF"/>
      </a:accent5>
      <a:accent6>
        <a:srgbClr val="DFEAC7"/>
      </a:accent6>
      <a:hlink>
        <a:srgbClr val="A4C45E"/>
      </a:hlink>
      <a:folHlink>
        <a:srgbClr val="ABCBDA"/>
      </a:folHlink>
    </a:clrScheme>
    <a:fontScheme name="Mukautettu 2">
      <a:majorFont>
        <a:latin typeface="Catamaran SemiBold"/>
        <a:ea typeface=""/>
        <a:cs typeface=""/>
      </a:majorFont>
      <a:minorFont>
        <a:latin typeface="Catamaran Light"/>
        <a:ea typeface=""/>
        <a:cs typeface="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22E347BC-7610-49CF-9733-9323C45254BA}" vid="{C4BE8F79-EF35-44FA-B1EF-61FFE883954B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rantasalmi</Template>
  <TotalTime>740</TotalTime>
  <Words>521</Words>
  <Application>Microsoft Office PowerPoint</Application>
  <PresentationFormat>Laajakuva</PresentationFormat>
  <Paragraphs>139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16</vt:i4>
      </vt:variant>
    </vt:vector>
  </HeadingPairs>
  <TitlesOfParts>
    <vt:vector size="28" baseType="lpstr">
      <vt:lpstr>Arial</vt:lpstr>
      <vt:lpstr>Calibri</vt:lpstr>
      <vt:lpstr>Catamaran Light</vt:lpstr>
      <vt:lpstr>Montserrat</vt:lpstr>
      <vt:lpstr>Montserrat Light</vt:lpstr>
      <vt:lpstr>Montserrat SemiBold</vt:lpstr>
      <vt:lpstr>Wingdings</vt:lpstr>
      <vt:lpstr>1_rantasalmi3</vt:lpstr>
      <vt:lpstr>2_rantasalmi3</vt:lpstr>
      <vt:lpstr>1_Office-teema</vt:lpstr>
      <vt:lpstr>3_Office-teema</vt:lpstr>
      <vt:lpstr>2_Office-teema</vt:lpstr>
      <vt:lpstr>KULTTUURISTRATEGIA 2022 - 2025</vt:lpstr>
      <vt:lpstr>Tilannekuva ja näkymät, TEA-viisari</vt:lpstr>
      <vt:lpstr>PowerPoint-esitys</vt:lpstr>
      <vt:lpstr>TEA –viisari: Lasten ja nuorten kulttuuriharrastukset</vt:lpstr>
      <vt:lpstr>Tilannekuva ja näkymät</vt:lpstr>
      <vt:lpstr>Kirjasto</vt:lpstr>
      <vt:lpstr>Lukion musiikkiteatterilinja</vt:lpstr>
      <vt:lpstr>Kansalaisopisto</vt:lpstr>
      <vt:lpstr>Museo, muistomerkit, kotiseutu-arkisto ja kulttuuriperintö</vt:lpstr>
      <vt:lpstr>Aktiiviset yhdistykset – kunnan kulttuuriavustukset</vt:lpstr>
      <vt:lpstr>Harrastusmahdollisuuksien tuki</vt:lpstr>
      <vt:lpstr>Perustehtävä, kuntastrategia</vt:lpstr>
      <vt:lpstr>Visio 2030 kuntastrategia</vt:lpstr>
      <vt:lpstr>Visio 2030 Etelä-Savon kulttuuristrategia</vt:lpstr>
      <vt:lpstr>Strategia 2025</vt:lpstr>
      <vt:lpstr>Tavoitteet sivistyksen toimialan ulkopuolella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Harri Korhonen</dc:creator>
  <cp:lastModifiedBy>Katja Koivunoro</cp:lastModifiedBy>
  <cp:revision>91</cp:revision>
  <dcterms:created xsi:type="dcterms:W3CDTF">2019-02-15T07:00:55Z</dcterms:created>
  <dcterms:modified xsi:type="dcterms:W3CDTF">2022-08-04T11:39:50Z</dcterms:modified>
</cp:coreProperties>
</file>